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684658E-621B-49F4-A177-25F8FC50699B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FECBB1D-3FF7-41D4-AA4A-EC1B351243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Byte" TargetMode="External"/><Relationship Id="rId2" Type="http://schemas.openxmlformats.org/officeDocument/2006/relationships/hyperlink" Target="http://cs.wikipedia.org/wiki/Bi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57290" y="1928802"/>
            <a:ext cx="7406640" cy="1472184"/>
          </a:xfrm>
        </p:spPr>
        <p:txBody>
          <a:bodyPr/>
          <a:lstStyle/>
          <a:p>
            <a:pPr algn="ctr"/>
            <a:r>
              <a:rPr lang="cs-CZ" b="1" dirty="0" smtClean="0"/>
              <a:t>Bity a Bajty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00166" y="5429264"/>
            <a:ext cx="7406640" cy="1752600"/>
          </a:xfrm>
        </p:spPr>
        <p:txBody>
          <a:bodyPr/>
          <a:lstStyle/>
          <a:p>
            <a:pPr algn="r"/>
            <a:r>
              <a:rPr lang="cs-CZ" dirty="0" smtClean="0"/>
              <a:t>Radek Straka</a:t>
            </a:r>
          </a:p>
          <a:p>
            <a:pPr algn="r"/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85852" y="1447800"/>
            <a:ext cx="7647836" cy="4800600"/>
          </a:xfrm>
        </p:spPr>
        <p:txBody>
          <a:bodyPr/>
          <a:lstStyle/>
          <a:p>
            <a:r>
              <a:rPr lang="cs-CZ" dirty="0" smtClean="0"/>
              <a:t>Základní </a:t>
            </a:r>
            <a:r>
              <a:rPr lang="cs-CZ" dirty="0" smtClean="0"/>
              <a:t>a nejmenší jednotka informace</a:t>
            </a:r>
          </a:p>
          <a:p>
            <a:r>
              <a:rPr lang="cs-CZ" dirty="0" smtClean="0"/>
              <a:t>Z</a:t>
            </a:r>
            <a:r>
              <a:rPr lang="cs-CZ" dirty="0" smtClean="0"/>
              <a:t>načí </a:t>
            </a:r>
            <a:r>
              <a:rPr lang="cs-CZ" dirty="0" smtClean="0"/>
              <a:t>se malým písmenem </a:t>
            </a:r>
            <a:r>
              <a:rPr lang="cs-CZ" sz="3600" b="1" i="1" dirty="0" smtClean="0"/>
              <a:t>b</a:t>
            </a:r>
          </a:p>
          <a:p>
            <a:r>
              <a:rPr lang="pl-PL" dirty="0" smtClean="0"/>
              <a:t>Odpovědí </a:t>
            </a:r>
            <a:r>
              <a:rPr lang="pl-PL" dirty="0" smtClean="0"/>
              <a:t>na jednu otázku typu ano/ne, </a:t>
            </a:r>
            <a:r>
              <a:rPr lang="cs-CZ" dirty="0" smtClean="0"/>
              <a:t>tyto odpovědi můžeme označit binárními číslicemi 0 a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1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Bit v praxi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85852" y="1447800"/>
            <a:ext cx="7647836" cy="4800600"/>
          </a:xfrm>
        </p:spPr>
        <p:txBody>
          <a:bodyPr/>
          <a:lstStyle/>
          <a:p>
            <a:r>
              <a:rPr lang="cs-CZ" dirty="0" smtClean="0"/>
              <a:t>Z</a:t>
            </a:r>
            <a:r>
              <a:rPr lang="cs-CZ" dirty="0" smtClean="0"/>
              <a:t>ákladní </a:t>
            </a:r>
            <a:r>
              <a:rPr lang="cs-CZ" dirty="0" smtClean="0"/>
              <a:t>jednotka kapacity paměti</a:t>
            </a:r>
          </a:p>
          <a:p>
            <a:r>
              <a:rPr lang="cs-CZ" dirty="0" smtClean="0"/>
              <a:t>P</a:t>
            </a:r>
            <a:r>
              <a:rPr lang="cs-CZ" dirty="0" smtClean="0"/>
              <a:t>řenosová </a:t>
            </a:r>
            <a:r>
              <a:rPr lang="cs-CZ" dirty="0" smtClean="0"/>
              <a:t>rychlost (bit za sekundu – bit/s)</a:t>
            </a:r>
            <a:endParaRPr lang="cs-CZ" dirty="0"/>
          </a:p>
        </p:txBody>
      </p:sp>
      <p:pic>
        <p:nvPicPr>
          <p:cNvPr id="1026" name="Picture 2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357562"/>
            <a:ext cx="217114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Bajt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</a:t>
            </a:r>
            <a:r>
              <a:rPr lang="cs-CZ" dirty="0" smtClean="0"/>
              <a:t>ednotka</a:t>
            </a:r>
            <a:r>
              <a:rPr lang="cs-CZ" dirty="0" smtClean="0"/>
              <a:t> množství dat v informatice</a:t>
            </a:r>
          </a:p>
          <a:p>
            <a:r>
              <a:rPr lang="cs-CZ" dirty="0" smtClean="0"/>
              <a:t>O</a:t>
            </a:r>
            <a:r>
              <a:rPr lang="cs-CZ" dirty="0" smtClean="0"/>
              <a:t>značuje</a:t>
            </a:r>
            <a:r>
              <a:rPr lang="cs-CZ" dirty="0" smtClean="0"/>
              <a:t> </a:t>
            </a:r>
            <a:r>
              <a:rPr lang="cs-CZ" b="1" dirty="0" smtClean="0"/>
              <a:t>osm bitů</a:t>
            </a:r>
          </a:p>
          <a:p>
            <a:r>
              <a:rPr lang="cs-CZ" dirty="0" smtClean="0"/>
              <a:t>O</a:t>
            </a:r>
            <a:r>
              <a:rPr lang="cs-CZ" dirty="0" smtClean="0"/>
              <a:t>smiciferné</a:t>
            </a:r>
            <a:r>
              <a:rPr lang="cs-CZ" dirty="0" smtClean="0"/>
              <a:t> binární číslo (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010010101</a:t>
            </a:r>
            <a:r>
              <a:rPr lang="cs-CZ" dirty="0" smtClean="0"/>
              <a:t>)</a:t>
            </a:r>
          </a:p>
          <a:p>
            <a:r>
              <a:rPr lang="cs-CZ" dirty="0" smtClean="0"/>
              <a:t>Značí se velkým písmenem </a:t>
            </a:r>
            <a:r>
              <a:rPr lang="cs-CZ" sz="3600" b="1" dirty="0" smtClean="0"/>
              <a:t>B</a:t>
            </a:r>
            <a:endParaRPr lang="cs-CZ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</p:nvPr>
        </p:nvGraphicFramePr>
        <p:xfrm>
          <a:off x="2143108" y="785794"/>
          <a:ext cx="5929354" cy="4964459"/>
        </p:xfrm>
        <a:graphic>
          <a:graphicData uri="http://schemas.openxmlformats.org/drawingml/2006/table">
            <a:tbl>
              <a:tblPr/>
              <a:tblGrid>
                <a:gridCol w="2489840"/>
                <a:gridCol w="3439514"/>
              </a:tblGrid>
              <a:tr h="878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 Bajt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>
                          <a:latin typeface="Calibri"/>
                          <a:ea typeface="Calibri"/>
                          <a:cs typeface="Times New Roman"/>
                        </a:rPr>
                        <a:t>8 Bitů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 Kilobajt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1024 Bajtů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 Megabajt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1024 Kilobajtů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>
                          <a:latin typeface="Calibri"/>
                          <a:ea typeface="Calibri"/>
                          <a:cs typeface="Times New Roman"/>
                        </a:rPr>
                        <a:t>1 Gigabajt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1024 Megabajtů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4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>
                          <a:latin typeface="Calibri"/>
                          <a:ea typeface="Calibri"/>
                          <a:cs typeface="Times New Roman"/>
                        </a:rPr>
                        <a:t>1 Terabajt</a:t>
                      </a: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3600" dirty="0">
                          <a:latin typeface="Calibri"/>
                          <a:ea typeface="Calibri"/>
                          <a:cs typeface="Times New Roman"/>
                        </a:rPr>
                        <a:t>1024 </a:t>
                      </a:r>
                      <a:r>
                        <a:rPr lang="cs-CZ" sz="3600" dirty="0" err="1">
                          <a:latin typeface="Calibri"/>
                          <a:ea typeface="Calibri"/>
                          <a:cs typeface="Times New Roman"/>
                        </a:rPr>
                        <a:t>Gigabajtů</a:t>
                      </a:r>
                      <a:endParaRPr lang="cs-CZ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4" name="Picture 2" descr="Soubor:MicroDrive1G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000108"/>
            <a:ext cx="5268553" cy="42148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Obdélník 4"/>
          <p:cNvSpPr/>
          <p:nvPr/>
        </p:nvSpPr>
        <p:spPr>
          <a:xfrm>
            <a:off x="3286116" y="5429264"/>
            <a:ext cx="3620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latin typeface="Arial" pitchFamily="34" charset="0"/>
                <a:cs typeface="Arial" pitchFamily="34" charset="0"/>
              </a:rPr>
              <a:t>IBM Microdrive o kapacitě 1 GB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(28.04.2012)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cs.wikipedia.org/wiki/Bit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http://cs.wikipedia.org/wiki/Byte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</TotalTime>
  <Words>62</Words>
  <Application>Microsoft Office PowerPoint</Application>
  <PresentationFormat>Předvádění na obrazovce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Slunovrat</vt:lpstr>
      <vt:lpstr>Bity a Bajty</vt:lpstr>
      <vt:lpstr>Bit</vt:lpstr>
      <vt:lpstr>Bit v praxi</vt:lpstr>
      <vt:lpstr>Bajt</vt:lpstr>
      <vt:lpstr>Snímek 5</vt:lpstr>
      <vt:lpstr>Snímek 6</vt:lpstr>
      <vt:lpstr>Zdroje (28.04.2012)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Bity a Bajty</dc:title>
  <dc:creator>Ondra</dc:creator>
  <cp:lastModifiedBy>Ondra</cp:lastModifiedBy>
  <cp:revision>10</cp:revision>
  <dcterms:created xsi:type="dcterms:W3CDTF">2012-04-21T11:35:12Z</dcterms:created>
  <dcterms:modified xsi:type="dcterms:W3CDTF">2012-05-01T07:13:45Z</dcterms:modified>
</cp:coreProperties>
</file>